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44" r:id="rId1"/>
  </p:sldMasterIdLst>
  <p:sldIdLst>
    <p:sldId id="256" r:id="rId2"/>
    <p:sldId id="272" r:id="rId3"/>
    <p:sldId id="257" r:id="rId4"/>
    <p:sldId id="258" r:id="rId5"/>
    <p:sldId id="259" r:id="rId6"/>
    <p:sldId id="260" r:id="rId7"/>
    <p:sldId id="261" r:id="rId8"/>
    <p:sldId id="262" r:id="rId9"/>
    <p:sldId id="265" r:id="rId10"/>
    <p:sldId id="271" r:id="rId11"/>
    <p:sldId id="263" r:id="rId12"/>
    <p:sldId id="264" r:id="rId13"/>
    <p:sldId id="266" r:id="rId14"/>
    <p:sldId id="267" r:id="rId15"/>
    <p:sldId id="268" r:id="rId16"/>
    <p:sldId id="269" r:id="rId17"/>
    <p:sldId id="270"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63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24/08/44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pPr/>
              <a:t>24/08/44</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274638"/>
            <a:ext cx="7211144" cy="6034682"/>
          </a:xfrm>
          <a:effectLst>
            <a:glow rad="228600">
              <a:schemeClr val="accent1">
                <a:satMod val="175000"/>
                <a:alpha val="40000"/>
              </a:schemeClr>
            </a:glow>
            <a:outerShdw blurRad="63500" dist="25400" dir="5400000" rotWithShape="0">
              <a:srgbClr val="000000">
                <a:alpha val="43137"/>
              </a:srgbClr>
            </a:outerShdw>
          </a:effectLst>
        </p:spPr>
        <p:style>
          <a:lnRef idx="1">
            <a:schemeClr val="accent6"/>
          </a:lnRef>
          <a:fillRef idx="2">
            <a:schemeClr val="accent6"/>
          </a:fillRef>
          <a:effectRef idx="1">
            <a:schemeClr val="accent6"/>
          </a:effectRef>
          <a:fontRef idx="minor">
            <a:schemeClr val="dk1"/>
          </a:fontRef>
        </p:style>
        <p:txBody>
          <a:bodyPr>
            <a:normAutofit/>
          </a:bodyPr>
          <a:lstStyle/>
          <a:p>
            <a:pPr algn="ctr"/>
            <a:r>
              <a:rPr lang="ar-SA" sz="4000" dirty="0" smtClean="0"/>
              <a:t/>
            </a:r>
            <a:br>
              <a:rPr lang="ar-SA" sz="4000" dirty="0" smtClean="0"/>
            </a:br>
            <a:r>
              <a:rPr lang="ar-SA" sz="4000" dirty="0" smtClean="0"/>
              <a:t/>
            </a:r>
            <a:br>
              <a:rPr lang="ar-SA" sz="4000" dirty="0" smtClean="0"/>
            </a:br>
            <a:r>
              <a:rPr lang="ar-SA" sz="3200" dirty="0" smtClean="0"/>
              <a:t>الحضارات الامريكية القديمة </a:t>
            </a:r>
            <a:br>
              <a:rPr lang="ar-SA" sz="3200" dirty="0" smtClean="0"/>
            </a:br>
            <a:r>
              <a:rPr lang="ar-SA" sz="3200" dirty="0" smtClean="0">
                <a:solidFill>
                  <a:srgbClr val="C00000"/>
                </a:solidFill>
              </a:rPr>
              <a:t>(</a:t>
            </a:r>
            <a:r>
              <a:rPr lang="ar-SA" sz="4800" dirty="0" smtClean="0">
                <a:solidFill>
                  <a:schemeClr val="accent3"/>
                </a:solidFill>
                <a:latin typeface="Arabic Typesetting" panose="03020402040406030203" pitchFamily="66" charset="-78"/>
                <a:cs typeface="Arabic Typesetting" panose="03020402040406030203" pitchFamily="66" charset="-78"/>
              </a:rPr>
              <a:t>حضارة الازتك) /المرحلة الثانية /قسم التاريخ</a:t>
            </a:r>
            <a:br>
              <a:rPr lang="ar-SA" sz="4800" dirty="0" smtClean="0">
                <a:solidFill>
                  <a:schemeClr val="accent3"/>
                </a:solidFill>
                <a:latin typeface="Arabic Typesetting" panose="03020402040406030203" pitchFamily="66" charset="-78"/>
                <a:cs typeface="Arabic Typesetting" panose="03020402040406030203" pitchFamily="66" charset="-78"/>
              </a:rPr>
            </a:br>
            <a:r>
              <a:rPr lang="ar-SA" sz="4800" dirty="0" smtClean="0">
                <a:solidFill>
                  <a:schemeClr val="accent3"/>
                </a:solidFill>
                <a:latin typeface="Arabic Typesetting" panose="03020402040406030203" pitchFamily="66" charset="-78"/>
                <a:cs typeface="Arabic Typesetting" panose="03020402040406030203" pitchFamily="66" charset="-78"/>
              </a:rPr>
              <a:t>اعداد</a:t>
            </a:r>
            <a:br>
              <a:rPr lang="ar-SA" sz="4800" dirty="0" smtClean="0">
                <a:solidFill>
                  <a:schemeClr val="accent3"/>
                </a:solidFill>
                <a:latin typeface="Arabic Typesetting" panose="03020402040406030203" pitchFamily="66" charset="-78"/>
                <a:cs typeface="Arabic Typesetting" panose="03020402040406030203" pitchFamily="66" charset="-78"/>
              </a:rPr>
            </a:br>
            <a:r>
              <a:rPr lang="ar-SA" sz="4800" dirty="0" smtClean="0">
                <a:solidFill>
                  <a:schemeClr val="accent3"/>
                </a:solidFill>
                <a:latin typeface="Arabic Typesetting" panose="03020402040406030203" pitchFamily="66" charset="-78"/>
                <a:cs typeface="Arabic Typesetting" panose="03020402040406030203" pitchFamily="66" charset="-78"/>
              </a:rPr>
              <a:t>المدرس الدكتور ذكرى عواد  </a:t>
            </a:r>
            <a:endParaRPr lang="ar-SA" sz="4800" dirty="0">
              <a:solidFill>
                <a:schemeClr val="accent3"/>
              </a:solidFill>
              <a:latin typeface="Arabic Typesetting" panose="03020402040406030203" pitchFamily="66" charset="-78"/>
              <a:cs typeface="Arabic Typesetting" panose="03020402040406030203" pitchFamily="66" charset="-78"/>
            </a:endParaRPr>
          </a:p>
        </p:txBody>
      </p:sp>
      <p:pic>
        <p:nvPicPr>
          <p:cNvPr id="4" name="صورة 3"/>
          <p:cNvPicPr/>
          <p:nvPr/>
        </p:nvPicPr>
        <p:blipFill>
          <a:blip r:embed="rId2">
            <a:extLst>
              <a:ext uri="{28A0092B-C50C-407E-A947-70E740481C1C}">
                <a14:useLocalDpi xmlns:a14="http://schemas.microsoft.com/office/drawing/2010/main" val="0"/>
              </a:ext>
            </a:extLst>
          </a:blip>
          <a:srcRect/>
          <a:stretch>
            <a:fillRect/>
          </a:stretch>
        </p:blipFill>
        <p:spPr bwMode="auto">
          <a:xfrm>
            <a:off x="4211960" y="1101530"/>
            <a:ext cx="1285875" cy="12473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5915000" cy="1162050"/>
          </a:xfrm>
        </p:spPr>
        <p:txBody>
          <a:bodyPr>
            <a:normAutofit/>
          </a:bodyPr>
          <a:lstStyle/>
          <a:p>
            <a:r>
              <a:rPr lang="ar-SA" sz="3200" dirty="0" smtClean="0"/>
              <a:t>صور تدل على معتقدات شعب الازتك </a:t>
            </a:r>
            <a:endParaRPr lang="ar-SA" sz="3200"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355976" y="1628800"/>
            <a:ext cx="4392488" cy="352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245" y="1660539"/>
            <a:ext cx="3672408" cy="352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4089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635896" y="188640"/>
            <a:ext cx="2448272" cy="936104"/>
          </a:xfrm>
        </p:spPr>
        <p:txBody>
          <a:bodyPr/>
          <a:lstStyle/>
          <a:p>
            <a:pPr algn="ctr"/>
            <a:r>
              <a:rPr lang="ar-SA" sz="3600" dirty="0" smtClean="0"/>
              <a:t>الدين</a:t>
            </a:r>
            <a:r>
              <a:rPr lang="ar-SA" dirty="0" smtClean="0"/>
              <a:t> </a:t>
            </a:r>
            <a:endParaRPr lang="ar-SA" dirty="0"/>
          </a:p>
        </p:txBody>
      </p:sp>
      <p:sp>
        <p:nvSpPr>
          <p:cNvPr id="4" name="عنصر نائب للمحتوى 3"/>
          <p:cNvSpPr>
            <a:spLocks noGrp="1"/>
          </p:cNvSpPr>
          <p:nvPr>
            <p:ph sz="half" idx="1"/>
          </p:nvPr>
        </p:nvSpPr>
        <p:spPr>
          <a:xfrm>
            <a:off x="457200" y="1268760"/>
            <a:ext cx="8153400" cy="5112568"/>
          </a:xfrm>
          <a:solidFill>
            <a:schemeClr val="accent5">
              <a:lumMod val="40000"/>
              <a:lumOff val="60000"/>
            </a:schemeClr>
          </a:solidFill>
          <a:scene3d>
            <a:camera prst="orthographicFront"/>
            <a:lightRig rig="threePt" dir="t"/>
          </a:scene3d>
          <a:sp3d>
            <a:bevelT prst="convex"/>
          </a:sp3d>
        </p:spPr>
        <p:txBody>
          <a:bodyPr>
            <a:normAutofit fontScale="92500" lnSpcReduction="20000"/>
          </a:bodyPr>
          <a:lstStyle/>
          <a:p>
            <a:pPr algn="just"/>
            <a:endParaRPr lang="ar-SA" dirty="0" smtClean="0"/>
          </a:p>
          <a:p>
            <a:pPr algn="just"/>
            <a:r>
              <a:rPr lang="ar-SA" dirty="0" smtClean="0"/>
              <a:t>كان </a:t>
            </a:r>
            <a:r>
              <a:rPr lang="ar-SA" dirty="0"/>
              <a:t>التقويم الديني عند الأزتك يتألف من 560 يومًا. وقد استخدم الكهنة التقويم لتحديد أيام السعد للقيام ببعض الأعمال، مثل بذر المحاصيل وبناء البيوت والخروج إلى الحرب. كما كان لهم تقويم شمسي يتألف من 561 يومًا. وكان التقويم الأخير يتألف من 51 شهرا، وكل شهر يتألف من 50 يومًا، علاوة على خمسة أيام إضافية.</a:t>
            </a:r>
            <a:endParaRPr lang="en-US" dirty="0"/>
          </a:p>
          <a:p>
            <a:pPr algn="just"/>
            <a:r>
              <a:rPr lang="ar-SA" dirty="0"/>
              <a:t>كان الأزتك يقيمون احتفالاً </a:t>
            </a:r>
            <a:r>
              <a:rPr lang="ar-SA" dirty="0" smtClean="0"/>
              <a:t>كبيرا كل </a:t>
            </a:r>
            <a:r>
              <a:rPr lang="ar-SA" dirty="0"/>
              <a:t>10 سنة، يُدعى ربط السنوات أو مهرجان النار الجديدة. وقبل بداية الاحتفال </a:t>
            </a:r>
            <a:r>
              <a:rPr lang="ar-SA" dirty="0" smtClean="0"/>
              <a:t>يطفئ </a:t>
            </a:r>
            <a:r>
              <a:rPr lang="ar-SA" dirty="0"/>
              <a:t>الناس مواقد نيرانهم، ليشعل الكهنة نارا جديدة فوق صدر أحد القرابين عند فجر دورة ال 10 سنة الجديدة. وكان الناس يقومون بوخز أنفسهم ليضيفوا دماءهم إلى القربان. ومن ثم يشعلون من هذه النار الجديدة، </a:t>
            </a:r>
            <a:r>
              <a:rPr lang="ar-SA" dirty="0" smtClean="0"/>
              <a:t>نيران مواقدهم </a:t>
            </a:r>
            <a:r>
              <a:rPr lang="ar-SA" dirty="0"/>
              <a:t>ثانية، ثم يحتفلون.</a:t>
            </a:r>
            <a:endParaRPr lang="en-US" dirty="0"/>
          </a:p>
          <a:p>
            <a:pPr algn="just"/>
            <a:endParaRPr lang="ar-SA" dirty="0"/>
          </a:p>
        </p:txBody>
      </p:sp>
    </p:spTree>
    <p:extLst>
      <p:ext uri="{BB962C8B-B14F-4D97-AF65-F5344CB8AC3E}">
        <p14:creationId xmlns:p14="http://schemas.microsoft.com/office/powerpoint/2010/main" val="2012271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3810000" cy="864096"/>
          </a:xfrm>
        </p:spPr>
        <p:txBody>
          <a:bodyPr/>
          <a:lstStyle/>
          <a:p>
            <a:pPr algn="ctr"/>
            <a:r>
              <a:rPr lang="ar-SA" sz="3600" dirty="0"/>
              <a:t>الدين</a:t>
            </a:r>
            <a:r>
              <a:rPr lang="en-US" dirty="0"/>
              <a:t/>
            </a:r>
            <a:br>
              <a:rPr lang="en-US" dirty="0"/>
            </a:br>
            <a:endParaRPr lang="ar-SA" dirty="0"/>
          </a:p>
        </p:txBody>
      </p:sp>
      <p:sp>
        <p:nvSpPr>
          <p:cNvPr id="4" name="عنصر نائب للمحتوى 3"/>
          <p:cNvSpPr>
            <a:spLocks noGrp="1"/>
          </p:cNvSpPr>
          <p:nvPr>
            <p:ph sz="half" idx="1"/>
          </p:nvPr>
        </p:nvSpPr>
        <p:spPr>
          <a:xfrm>
            <a:off x="467544" y="1196752"/>
            <a:ext cx="8153400" cy="4425355"/>
          </a:xfrm>
          <a:solidFill>
            <a:schemeClr val="accent5">
              <a:lumMod val="60000"/>
              <a:lumOff val="40000"/>
            </a:schemeClr>
          </a:solidFill>
          <a:scene3d>
            <a:camera prst="perspectiveAbove"/>
            <a:lightRig rig="threePt" dir="t"/>
          </a:scene3d>
        </p:spPr>
        <p:txBody>
          <a:bodyPr>
            <a:normAutofit fontScale="85000" lnSpcReduction="20000"/>
          </a:bodyPr>
          <a:lstStyle/>
          <a:p>
            <a:pPr algn="just"/>
            <a:r>
              <a:rPr lang="ar-SA" dirty="0"/>
              <a:t>تقوم ديانة الأزتيك على تجسيد قوى الطبيعة وظواهرها، وقد تأثرت بديانات الحضارات السابقة فصار لها مجمع آلهة وتراث من المعتقدات الناظمة لذلك المجتمع الديني العسكري الذي يقدس الآلهة ويشن الحروب من أجلها. وتضم أهرامات </a:t>
            </a:r>
            <a:r>
              <a:rPr lang="ar-SA" dirty="0" err="1"/>
              <a:t>تنوشتتلان</a:t>
            </a:r>
            <a:r>
              <a:rPr lang="ar-SA" dirty="0"/>
              <a:t> </a:t>
            </a:r>
            <a:r>
              <a:rPr lang="ar-SA" dirty="0" err="1"/>
              <a:t>وتلتلولكو</a:t>
            </a:r>
            <a:r>
              <a:rPr lang="ar-SA" dirty="0"/>
              <a:t> مذبحين مقدسين، أحدهما للإله </a:t>
            </a:r>
            <a:r>
              <a:rPr lang="ar-SA" dirty="0" err="1"/>
              <a:t>هويتز</a:t>
            </a:r>
            <a:r>
              <a:rPr lang="ar-SA" dirty="0"/>
              <a:t> </a:t>
            </a:r>
            <a:r>
              <a:rPr lang="ar-SA" dirty="0" err="1"/>
              <a:t>يلوبوشتلي</a:t>
            </a:r>
            <a:r>
              <a:rPr lang="ar-SA" dirty="0"/>
              <a:t> رب القبيلة الأقدم واله الحرب والصيد، ويمثل في صورة طائر ساحر مع الشمس، وتقدم إليه الأضاحي البشرية في العيد الكبير. أما المذبح الثاني فللإله </a:t>
            </a:r>
            <a:r>
              <a:rPr lang="ar-SA" dirty="0" err="1"/>
              <a:t>تلالوك</a:t>
            </a:r>
            <a:r>
              <a:rPr lang="ar-SA" dirty="0"/>
              <a:t> </a:t>
            </a:r>
            <a:r>
              <a:rPr lang="ar-SA" dirty="0" smtClean="0"/>
              <a:t>رب </a:t>
            </a:r>
            <a:r>
              <a:rPr lang="ar-SA" dirty="0"/>
              <a:t>المطر والصواعق، وثمة أرباب آخرون لكل منهم وظيفته وفي مقدمتهم كويت </a:t>
            </a:r>
            <a:r>
              <a:rPr lang="ar-SA" dirty="0" err="1"/>
              <a:t>ازلكواتل</a:t>
            </a:r>
            <a:r>
              <a:rPr lang="ar-SA" dirty="0"/>
              <a:t> </a:t>
            </a:r>
            <a:r>
              <a:rPr lang="ar-SA" dirty="0" smtClean="0"/>
              <a:t>رب </a:t>
            </a:r>
            <a:r>
              <a:rPr lang="ar-SA" dirty="0"/>
              <a:t>الرياح والحضارة والعمران الذي أبدع الإنسان والتقويم ونظم الحياة والصناعة، وهو رب الشروق الذي اختفى في الغرب وسيطلع </a:t>
            </a:r>
            <a:r>
              <a:rPr lang="ar-SA" dirty="0" smtClean="0"/>
              <a:t>لأنه</a:t>
            </a:r>
          </a:p>
          <a:p>
            <a:pPr algn="just"/>
            <a:r>
              <a:rPr lang="ar-SA" dirty="0" smtClean="0"/>
              <a:t> </a:t>
            </a:r>
            <a:r>
              <a:rPr lang="ar-SA" dirty="0"/>
              <a:t>( </a:t>
            </a:r>
            <a:r>
              <a:rPr lang="ar-SA" dirty="0" err="1"/>
              <a:t>هرنان</a:t>
            </a:r>
            <a:r>
              <a:rPr lang="ar-SA" dirty="0"/>
              <a:t> </a:t>
            </a:r>
            <a:r>
              <a:rPr lang="ar-SA" dirty="0" err="1"/>
              <a:t>كورتز</a:t>
            </a:r>
            <a:r>
              <a:rPr lang="ar-SA" dirty="0"/>
              <a:t> </a:t>
            </a:r>
            <a:r>
              <a:rPr lang="ar-SA" dirty="0" smtClean="0"/>
              <a:t>)</a:t>
            </a:r>
            <a:endParaRPr lang="ar-SA" dirty="0"/>
          </a:p>
        </p:txBody>
      </p:sp>
    </p:spTree>
    <p:extLst>
      <p:ext uri="{BB962C8B-B14F-4D97-AF65-F5344CB8AC3E}">
        <p14:creationId xmlns:p14="http://schemas.microsoft.com/office/powerpoint/2010/main" val="1244156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332656"/>
            <a:ext cx="3810000" cy="1162050"/>
          </a:xfrm>
        </p:spPr>
        <p:txBody>
          <a:bodyPr/>
          <a:lstStyle/>
          <a:p>
            <a:pPr algn="ctr"/>
            <a:r>
              <a:rPr lang="ar-SA" sz="3600" dirty="0"/>
              <a:t>الدين</a:t>
            </a:r>
            <a:r>
              <a:rPr lang="en-US" dirty="0"/>
              <a:t/>
            </a:r>
            <a:br>
              <a:rPr lang="en-US" dirty="0"/>
            </a:br>
            <a:endParaRPr lang="ar-SA" dirty="0"/>
          </a:p>
        </p:txBody>
      </p:sp>
      <p:sp>
        <p:nvSpPr>
          <p:cNvPr id="4" name="عنصر نائب للمحتوى 3"/>
          <p:cNvSpPr>
            <a:spLocks noGrp="1"/>
          </p:cNvSpPr>
          <p:nvPr>
            <p:ph sz="half" idx="1"/>
          </p:nvPr>
        </p:nvSpPr>
        <p:spPr>
          <a:xfrm>
            <a:off x="467544" y="1484784"/>
            <a:ext cx="8153400" cy="4713387"/>
          </a:xfrm>
          <a:solidFill>
            <a:schemeClr val="accent1">
              <a:lumMod val="60000"/>
              <a:lumOff val="40000"/>
            </a:schemeClr>
          </a:solidFill>
          <a:effectLst>
            <a:outerShdw blurRad="76200" dir="18900000" sy="23000" kx="-1200000" algn="bl" rotWithShape="0">
              <a:prstClr val="black">
                <a:alpha val="20000"/>
              </a:prstClr>
            </a:outerShdw>
          </a:effectLst>
        </p:spPr>
        <p:txBody>
          <a:bodyPr>
            <a:normAutofit fontScale="92500" lnSpcReduction="20000"/>
          </a:bodyPr>
          <a:lstStyle/>
          <a:p>
            <a:r>
              <a:rPr lang="ar-SA" dirty="0"/>
              <a:t>عند عودته من الشرق، وهو الإله الذي ظن آخر ملوك الأزتيك أنه جاء من الشرق. ومن الآلهة </a:t>
            </a:r>
            <a:r>
              <a:rPr lang="ar-SA" dirty="0" smtClean="0"/>
              <a:t>كذلك </a:t>
            </a:r>
            <a:r>
              <a:rPr lang="ar-SA" dirty="0" err="1" smtClean="0"/>
              <a:t>تزكاتلبوكا</a:t>
            </a:r>
            <a:r>
              <a:rPr lang="ar-SA" dirty="0"/>
              <a:t> </a:t>
            </a:r>
            <a:r>
              <a:rPr lang="en-US" dirty="0"/>
              <a:t>Tezcatlipoca</a:t>
            </a:r>
            <a:r>
              <a:rPr lang="ar-SA" dirty="0"/>
              <a:t> رب السماء </a:t>
            </a:r>
            <a:r>
              <a:rPr lang="ar-SA" dirty="0" err="1"/>
              <a:t>وكاتلكو</a:t>
            </a:r>
            <a:r>
              <a:rPr lang="ar-SA" dirty="0"/>
              <a:t> </a:t>
            </a:r>
            <a:r>
              <a:rPr lang="en-US" dirty="0" err="1"/>
              <a:t>Catlico</a:t>
            </a:r>
            <a:r>
              <a:rPr lang="ar-SA" dirty="0"/>
              <a:t> ربة الأرض ووالدة </a:t>
            </a:r>
            <a:r>
              <a:rPr lang="ar-SA" dirty="0" err="1"/>
              <a:t>هويتز</a:t>
            </a:r>
            <a:r>
              <a:rPr lang="ar-SA" dirty="0"/>
              <a:t> </a:t>
            </a:r>
            <a:r>
              <a:rPr lang="ar-SA" dirty="0" err="1"/>
              <a:t>يلوبوشتلي</a:t>
            </a:r>
            <a:r>
              <a:rPr lang="ar-SA" dirty="0"/>
              <a:t> وتبدو بثوب ثعابين متداخلة، </a:t>
            </a:r>
            <a:r>
              <a:rPr lang="ar-SA" dirty="0" err="1"/>
              <a:t>ومكتلانتشلي</a:t>
            </a:r>
            <a:r>
              <a:rPr lang="ar-SA" dirty="0"/>
              <a:t> </a:t>
            </a:r>
            <a:r>
              <a:rPr lang="en-US" dirty="0" err="1"/>
              <a:t>Mictlantechelli</a:t>
            </a:r>
            <a:r>
              <a:rPr lang="en-US" dirty="0"/>
              <a:t> </a:t>
            </a:r>
            <a:r>
              <a:rPr lang="ar-SA" dirty="0"/>
              <a:t> رب الموت وزوجته </a:t>
            </a:r>
            <a:r>
              <a:rPr lang="ar-SA" dirty="0" err="1"/>
              <a:t>مكتيكاكواتل</a:t>
            </a:r>
            <a:r>
              <a:rPr lang="ar-SA" dirty="0"/>
              <a:t> </a:t>
            </a:r>
            <a:r>
              <a:rPr lang="en-US" dirty="0" err="1"/>
              <a:t>Mictecacoatl</a:t>
            </a:r>
            <a:r>
              <a:rPr lang="ar-SA" dirty="0"/>
              <a:t> ، سيدة إقامة الموتى </a:t>
            </a:r>
            <a:r>
              <a:rPr lang="ar-SA" dirty="0" err="1"/>
              <a:t>وهوهوتيوتل</a:t>
            </a:r>
            <a:r>
              <a:rPr lang="ar-SA" dirty="0"/>
              <a:t> </a:t>
            </a:r>
            <a:r>
              <a:rPr lang="en-US" dirty="0" err="1"/>
              <a:t>Huehueteotl</a:t>
            </a:r>
            <a:r>
              <a:rPr lang="ar-SA" dirty="0"/>
              <a:t> رب النار وغيرها كثير، وكلها تتمثل ظواهر الطبيعة كالماء والأزهار والجمال والنبات والخصب، ولكل منهما يوم خاص وشعائر ومراسم غايتها التقرب منها واسترضاؤها. وتقدم الأضاحي من البشر والحيوانات في الاحتفالات الأساسية، وكان لحم هذه الأضاحي يؤكل لدوافع دينية تتمثل في الاتحاد بالآلهة.</a:t>
            </a:r>
            <a:endParaRPr lang="en-US" dirty="0"/>
          </a:p>
          <a:p>
            <a:endParaRPr lang="ar-SA" dirty="0"/>
          </a:p>
        </p:txBody>
      </p:sp>
    </p:spTree>
    <p:extLst>
      <p:ext uri="{BB962C8B-B14F-4D97-AF65-F5344CB8AC3E}">
        <p14:creationId xmlns:p14="http://schemas.microsoft.com/office/powerpoint/2010/main" val="3191598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116632"/>
            <a:ext cx="7139136" cy="1162050"/>
          </a:xfrm>
        </p:spPr>
        <p:txBody>
          <a:bodyPr/>
          <a:lstStyle/>
          <a:p>
            <a:pPr algn="ctr"/>
            <a:r>
              <a:rPr lang="ar-SA" sz="3600"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الحياة الأسرية</a:t>
            </a:r>
            <a:r>
              <a:rPr lang="en-US"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ar-SA"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عنصر نائب للمحتوى 3"/>
          <p:cNvSpPr>
            <a:spLocks noGrp="1"/>
          </p:cNvSpPr>
          <p:nvPr>
            <p:ph sz="half" idx="1"/>
          </p:nvPr>
        </p:nvSpPr>
        <p:spPr>
          <a:xfrm>
            <a:off x="457200" y="1340768"/>
            <a:ext cx="8153400" cy="5184576"/>
          </a:xfrm>
          <a:solidFill>
            <a:schemeClr val="accent6">
              <a:lumMod val="40000"/>
              <a:lumOff val="60000"/>
            </a:schemeClr>
          </a:solidFill>
          <a:scene3d>
            <a:camera prst="orthographicFront"/>
            <a:lightRig rig="threePt" dir="t"/>
          </a:scene3d>
          <a:sp3d>
            <a:bevelT w="152400" h="50800" prst="softRound"/>
          </a:sp3d>
        </p:spPr>
        <p:txBody>
          <a:bodyPr>
            <a:normAutofit fontScale="85000" lnSpcReduction="20000"/>
          </a:bodyPr>
          <a:lstStyle/>
          <a:p>
            <a:r>
              <a:rPr lang="ar-SA" dirty="0" smtClean="0"/>
              <a:t>تألفت </a:t>
            </a:r>
            <a:r>
              <a:rPr lang="ar-SA" dirty="0"/>
              <a:t>الأسرة النموذجية عند الأزتك من الزوج والزوجة والأولاد غير المتزوجين، ومن عدد من أقرباء الزوج. وكان </a:t>
            </a:r>
            <a:r>
              <a:rPr lang="ar-SA" dirty="0" smtClean="0"/>
              <a:t>أفراد هذه الأسرة الكبيرة</a:t>
            </a:r>
            <a:r>
              <a:rPr lang="ar-SA" dirty="0"/>
              <a:t>، بما في ذلك الأطفال، يتعاونون في العمل.</a:t>
            </a:r>
            <a:endParaRPr lang="en-US" dirty="0"/>
          </a:p>
          <a:p>
            <a:r>
              <a:rPr lang="ar-SA" dirty="0"/>
              <a:t>وكانت المسؤولية الرئيسية للزوج إعالة الأسرة بالعمل عادة </a:t>
            </a:r>
            <a:r>
              <a:rPr lang="ar-SA" dirty="0" smtClean="0"/>
              <a:t>في الزراعة </a:t>
            </a:r>
            <a:r>
              <a:rPr lang="ar-SA" dirty="0"/>
              <a:t>وحرفة من الحرف.</a:t>
            </a:r>
            <a:endParaRPr lang="en-US" dirty="0"/>
          </a:p>
          <a:p>
            <a:r>
              <a:rPr lang="ar-SA" dirty="0"/>
              <a:t>أما واجبات الزوجة فقد شملت حياكة ثياب أفراد الأسرة وطهي الطعام لهم. وكان الأولاد يتعلمون على أيدي آبائهم حتى سن العاشرة تقريبًا. ومن ثم يلتحقون بمدرسة يديرها </a:t>
            </a:r>
            <a:r>
              <a:rPr lang="ar-SA" dirty="0" err="1"/>
              <a:t>الكالبولي</a:t>
            </a:r>
            <a:r>
              <a:rPr lang="ar-SA" dirty="0"/>
              <a:t>، أو بمدرسة ترتبط بالمعبد إذا كانوا من أولاد النبلاء. كانت مدارس </a:t>
            </a:r>
            <a:r>
              <a:rPr lang="ar-SA" dirty="0" err="1"/>
              <a:t>الكالبولي</a:t>
            </a:r>
            <a:r>
              <a:rPr lang="ar-SA" dirty="0"/>
              <a:t> تقدم تعليمًا عامًا وتدريبًا عسكريًا. أما مدارس المعبد فتعليمها ديني بغية إعداد الصبيان ليصبحوا كهنة أو قادة. ويذهب إلى مدارس المعبد بعض الفتيات، ولكن معظمهن كن يتعلمن الأعمال المنزلية في البيت. كان الأزتك يتزوجون في سن مبكرة، فالنساء يتزوجن في نحو السادسة عشرة والرجال يتزوجون في نحو العشرين.</a:t>
            </a:r>
            <a:endParaRPr lang="en-US" dirty="0"/>
          </a:p>
          <a:p>
            <a:endParaRPr lang="ar-SA" dirty="0"/>
          </a:p>
        </p:txBody>
      </p:sp>
    </p:spTree>
    <p:extLst>
      <p:ext uri="{BB962C8B-B14F-4D97-AF65-F5344CB8AC3E}">
        <p14:creationId xmlns:p14="http://schemas.microsoft.com/office/powerpoint/2010/main" val="3681828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3600" dirty="0"/>
              <a:t>الطعام</a:t>
            </a:r>
            <a:r>
              <a:rPr lang="en-US" dirty="0"/>
              <a:t/>
            </a:r>
            <a:br>
              <a:rPr lang="en-US" dirty="0"/>
            </a:br>
            <a:endParaRPr lang="ar-SA" dirty="0"/>
          </a:p>
        </p:txBody>
      </p:sp>
      <p:sp>
        <p:nvSpPr>
          <p:cNvPr id="4" name="عنصر نائب للمحتوى 3"/>
          <p:cNvSpPr>
            <a:spLocks noGrp="1"/>
          </p:cNvSpPr>
          <p:nvPr>
            <p:ph sz="half" idx="1"/>
          </p:nvPr>
        </p:nvSpPr>
        <p:spPr>
          <a:xfrm>
            <a:off x="457200" y="1484784"/>
            <a:ext cx="8153400" cy="4641379"/>
          </a:xfrm>
          <a:solidFill>
            <a:schemeClr val="tx2">
              <a:lumMod val="60000"/>
              <a:lumOff val="40000"/>
            </a:schemeClr>
          </a:solidFill>
          <a:effectLst>
            <a:glow rad="228600">
              <a:schemeClr val="accent6">
                <a:satMod val="175000"/>
                <a:alpha val="40000"/>
              </a:schemeClr>
            </a:glo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ar-SA"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وفر </a:t>
            </a:r>
            <a:r>
              <a:rPr lang="ar-SA" b="1" dirty="0">
                <a:ln w="18000">
                  <a:solidFill>
                    <a:schemeClr val="accent2">
                      <a:satMod val="140000"/>
                    </a:schemeClr>
                  </a:solidFill>
                  <a:prstDash val="solid"/>
                  <a:miter lim="800000"/>
                </a:ln>
                <a:noFill/>
                <a:effectLst>
                  <a:outerShdw blurRad="25500" dist="23000" dir="7020000" algn="tl">
                    <a:srgbClr val="000000">
                      <a:alpha val="50000"/>
                    </a:srgbClr>
                  </a:outerShdw>
                </a:effectLst>
              </a:rPr>
              <a:t>الصيد قدرا كبيرا من اللحم في وجبات الطعام عند الأزتك. وقد صادوا حيوانات شملت الغزلان والأرانب وطيورا مثل البط </a:t>
            </a:r>
            <a:r>
              <a:rPr lang="ar-SA"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والأوز</a:t>
            </a:r>
            <a:r>
              <a:rPr lang="ar-SA"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والحيوانات الوحيدة التي كانت تربى بقصد الحصول على لحمها هي الكلاب والديوك الرومية.</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just"/>
            <a:endParaRPr lang="ar-S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2669973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987824" y="216778"/>
            <a:ext cx="2880320" cy="1162050"/>
          </a:xfrm>
        </p:spPr>
        <p:txBody>
          <a:bodyPr/>
          <a:lstStyle/>
          <a:p>
            <a:r>
              <a:rPr lang="ar-SA" sz="3600" dirty="0"/>
              <a:t>الملابس</a:t>
            </a:r>
            <a:r>
              <a:rPr lang="en-US" dirty="0"/>
              <a:t/>
            </a:r>
            <a:br>
              <a:rPr lang="en-US" dirty="0"/>
            </a:br>
            <a:endParaRPr lang="ar-SA" dirty="0"/>
          </a:p>
        </p:txBody>
      </p:sp>
      <p:sp>
        <p:nvSpPr>
          <p:cNvPr id="4" name="عنصر نائب للمحتوى 3"/>
          <p:cNvSpPr>
            <a:spLocks noGrp="1"/>
          </p:cNvSpPr>
          <p:nvPr>
            <p:ph sz="half" idx="1"/>
          </p:nvPr>
        </p:nvSpPr>
        <p:spPr>
          <a:xfrm>
            <a:off x="467544" y="1484784"/>
            <a:ext cx="8153400" cy="4536504"/>
          </a:xfrm>
          <a:solidFill>
            <a:schemeClr val="bg2">
              <a:lumMod val="50000"/>
            </a:schemeClr>
          </a:solidFill>
          <a:effectLst>
            <a:outerShdw blurRad="50800" dist="38100" algn="l" rotWithShape="0">
              <a:prstClr val="black">
                <a:alpha val="40000"/>
              </a:prstClr>
            </a:outerShdw>
          </a:effectLst>
        </p:spPr>
        <p:txBody>
          <a:bodyPr>
            <a:normAutofit/>
          </a:bodyPr>
          <a:lstStyle/>
          <a:p>
            <a:pPr algn="just"/>
            <a:r>
              <a:rPr lang="ar-SA" dirty="0" smtClean="0"/>
              <a:t>كانت </a:t>
            </a:r>
            <a:r>
              <a:rPr lang="ar-SA" dirty="0"/>
              <a:t>نساء الأزتك يرتدين قمصانًا خارجية فضفاضة بدون أكمام، </a:t>
            </a:r>
            <a:r>
              <a:rPr lang="ar-SA" dirty="0" err="1"/>
              <a:t>وتنورات</a:t>
            </a:r>
            <a:r>
              <a:rPr lang="ar-SA" dirty="0"/>
              <a:t> فضفاضة وطويلة. ويرتدي الرجل قطعة قماش يربطها حول خصره، وعباءة معقودة فوق أحد الكتفين.</a:t>
            </a:r>
            <a:endParaRPr lang="en-US" dirty="0"/>
          </a:p>
          <a:p>
            <a:pPr algn="just"/>
            <a:r>
              <a:rPr lang="ar-SA" dirty="0"/>
              <a:t>واستخدم الفقراء في ملابسهم قطعة قماش مصنوعة من ألياف الصبار الأمريكي، في حين ارتدى الأغنياء ثيابًا قطنية. وكانت كثرة الزخرفة على الثياب تعكس ثروة من يرتديها </a:t>
            </a:r>
            <a:r>
              <a:rPr lang="ar-SA" dirty="0" smtClean="0"/>
              <a:t>ومركزه </a:t>
            </a:r>
            <a:r>
              <a:rPr lang="ar-SA" dirty="0"/>
              <a:t>الاجتماعي.</a:t>
            </a:r>
            <a:endParaRPr lang="en-US" dirty="0"/>
          </a:p>
          <a:p>
            <a:pPr algn="just"/>
            <a:endParaRPr lang="ar-SA" dirty="0"/>
          </a:p>
        </p:txBody>
      </p:sp>
    </p:spTree>
    <p:extLst>
      <p:ext uri="{BB962C8B-B14F-4D97-AF65-F5344CB8AC3E}">
        <p14:creationId xmlns:p14="http://schemas.microsoft.com/office/powerpoint/2010/main" val="847363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600" dirty="0"/>
              <a:t>المأوى</a:t>
            </a:r>
            <a:r>
              <a:rPr lang="en-US" sz="3600" dirty="0"/>
              <a:t/>
            </a:r>
            <a:br>
              <a:rPr lang="en-US" sz="3600" dirty="0"/>
            </a:br>
            <a:endParaRPr lang="ar-SA" sz="3600" dirty="0"/>
          </a:p>
        </p:txBody>
      </p:sp>
      <p:sp>
        <p:nvSpPr>
          <p:cNvPr id="4" name="عنصر نائب للمحتوى 3"/>
          <p:cNvSpPr>
            <a:spLocks noGrp="1"/>
          </p:cNvSpPr>
          <p:nvPr>
            <p:ph sz="half" idx="1"/>
          </p:nvPr>
        </p:nvSpPr>
        <p:spPr>
          <a:xfrm>
            <a:off x="457200" y="1484784"/>
            <a:ext cx="8153400" cy="4641379"/>
          </a:xfrm>
          <a:solidFill>
            <a:schemeClr val="tx2">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algn="just"/>
            <a:r>
              <a:rPr lang="ar-SA" dirty="0" smtClean="0"/>
              <a:t>كانت </a:t>
            </a:r>
            <a:r>
              <a:rPr lang="ar-SA" dirty="0"/>
              <a:t>معظم بيوت الأزتك متواضعة، ومصممة لكي تكون مفيدة عمليًا أكثر من كونها جميلة. وقد بنوها في الأراضي العالية من الطوب اللبن. أما في الأراضي المنخفضة فقد صنعوا سقوفها من القش، وجدرانها من الأغصان أو من القصب المكسو بالطين.</a:t>
            </a:r>
            <a:endParaRPr lang="en-US" dirty="0"/>
          </a:p>
          <a:p>
            <a:pPr algn="just"/>
            <a:r>
              <a:rPr lang="ar-SA" dirty="0"/>
              <a:t>وبالإضافة إلى المنزل </a:t>
            </a:r>
            <a:r>
              <a:rPr lang="ar-SA" dirty="0" smtClean="0"/>
              <a:t>كانت معظم </a:t>
            </a:r>
            <a:r>
              <a:rPr lang="ar-SA" dirty="0"/>
              <a:t>العائلات تملك مباني أخرى متعددة تضم مستودعًا ومنزلاً صغيرا للحمامات البخارية. وكانت العائلات </a:t>
            </a:r>
            <a:r>
              <a:rPr lang="ar-SA" dirty="0" err="1"/>
              <a:t>الأزتكية</a:t>
            </a:r>
            <a:r>
              <a:rPr lang="ar-SA" dirty="0"/>
              <a:t> الثرية تملك بيوتًا كبيرة من الطوب اللبن أو الحجر </a:t>
            </a:r>
            <a:r>
              <a:rPr lang="ar-SA" dirty="0" err="1"/>
              <a:t>يتوسطها</a:t>
            </a:r>
            <a:r>
              <a:rPr lang="ar-SA" dirty="0"/>
              <a:t> فناءٌ واسعٌ.</a:t>
            </a:r>
            <a:endParaRPr lang="en-US" dirty="0"/>
          </a:p>
          <a:p>
            <a:endParaRPr lang="ar-SA" dirty="0"/>
          </a:p>
        </p:txBody>
      </p:sp>
    </p:spTree>
    <p:extLst>
      <p:ext uri="{BB962C8B-B14F-4D97-AF65-F5344CB8AC3E}">
        <p14:creationId xmlns:p14="http://schemas.microsoft.com/office/powerpoint/2010/main" val="1907226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332657"/>
            <a:ext cx="7858120" cy="5976664"/>
          </a:xfrm>
          <a:solidFill>
            <a:schemeClr val="bg2">
              <a:lumMod val="75000"/>
            </a:schemeClr>
          </a:solidFill>
          <a:ln w="34925">
            <a:noFill/>
          </a:ln>
          <a:effectLst/>
          <a:scene3d>
            <a:camera prst="orthographicFront">
              <a:rot lat="0" lon="0" rev="0"/>
            </a:camera>
            <a:lightRig rig="glow" dir="t">
              <a:rot lat="0" lon="0" rev="14100000"/>
            </a:lightRig>
          </a:scene3d>
          <a:sp3d prstMaterial="softEdge">
            <a:bevelT w="127000" prst="artDeco"/>
          </a:sp3d>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الاستفادة اكثر مراجعة المصادر</a:t>
            </a:r>
            <a:b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2780928"/>
            <a:ext cx="2340000" cy="31678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39752" y="2780928"/>
            <a:ext cx="2556048" cy="31678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246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xfrm>
            <a:off x="1435608" y="160338"/>
            <a:ext cx="7498080" cy="748382"/>
          </a:xfrm>
        </p:spPr>
        <p:txBody>
          <a:bodyPr/>
          <a:lstStyle/>
          <a:p>
            <a:pPr algn="ctr"/>
            <a:r>
              <a:rPr lang="ar-SA" sz="3200" dirty="0" smtClean="0"/>
              <a:t>حضارة الازتك </a:t>
            </a:r>
            <a:endParaRPr lang="ar-SA" dirty="0"/>
          </a:p>
        </p:txBody>
      </p:sp>
      <p:sp>
        <p:nvSpPr>
          <p:cNvPr id="2" name="AutoShape 2" descr="مدونة رومانس مون: حضارة الآزتك"/>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5985" y="3861048"/>
            <a:ext cx="4032448" cy="24482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1124744"/>
            <a:ext cx="5328591" cy="2646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عنصر نائب للنص 2"/>
          <p:cNvSpPr>
            <a:spLocks noGrp="1"/>
          </p:cNvSpPr>
          <p:nvPr>
            <p:ph type="body" idx="2"/>
          </p:nvPr>
        </p:nvSpPr>
        <p:spPr>
          <a:xfrm>
            <a:off x="6228184" y="404664"/>
            <a:ext cx="2016224" cy="864096"/>
          </a:xfrm>
          <a:solidFill>
            <a:schemeClr val="accent6">
              <a:lumMod val="40000"/>
              <a:lumOff val="60000"/>
            </a:schemeClr>
          </a:solidFill>
          <a:effectLst>
            <a:glow rad="101600">
              <a:schemeClr val="accent5">
                <a:satMod val="175000"/>
                <a:alpha val="40000"/>
              </a:schemeClr>
            </a:glow>
          </a:effectLst>
        </p:spPr>
        <p:txBody>
          <a:bodyPr>
            <a:normAutofit/>
          </a:bodyPr>
          <a:lstStyle/>
          <a:p>
            <a:r>
              <a:rPr lang="ar-SA"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mj-cs"/>
              </a:rPr>
              <a:t>الازتك </a:t>
            </a:r>
            <a:endParaRPr lang="ar-SA"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mj-cs"/>
            </a:endParaRPr>
          </a:p>
        </p:txBody>
      </p:sp>
      <p:sp>
        <p:nvSpPr>
          <p:cNvPr id="4" name="عنصر نائب للمحتوى 3"/>
          <p:cNvSpPr>
            <a:spLocks noGrp="1"/>
          </p:cNvSpPr>
          <p:nvPr>
            <p:ph sz="half" idx="1"/>
          </p:nvPr>
        </p:nvSpPr>
        <p:spPr>
          <a:xfrm>
            <a:off x="179512" y="1412776"/>
            <a:ext cx="8568952" cy="5040560"/>
          </a:xfrm>
          <a:effectLst>
            <a:outerShdw blurRad="76200" dist="12700" dir="2700000" sy="-23000" kx="-800400" algn="bl" rotWithShape="0">
              <a:prstClr val="black">
                <a:alpha val="20000"/>
              </a:prstClr>
            </a:outerShdw>
          </a:effectLst>
        </p:spPr>
        <p:style>
          <a:lnRef idx="1">
            <a:schemeClr val="dk1"/>
          </a:lnRef>
          <a:fillRef idx="2">
            <a:schemeClr val="dk1"/>
          </a:fillRef>
          <a:effectRef idx="1">
            <a:schemeClr val="dk1"/>
          </a:effectRef>
          <a:fontRef idx="minor">
            <a:schemeClr val="dk1"/>
          </a:fontRef>
        </p:style>
        <p:txBody>
          <a:bodyPr>
            <a:normAutofit fontScale="92500"/>
          </a:bodyPr>
          <a:lstStyle/>
          <a:p>
            <a:r>
              <a:rPr lang="ar-SA" sz="2800" dirty="0"/>
              <a:t>تأثر الأزتيك منذ ظهورهم على مسرح التاريخ بثقافات الشعوب المتحضرة التي عاشت قبلهم في وسط المكسيك، وقد حفظت المصادر معلومات كثيرة عن تطور الأزتيك اللاحق بعد نشوء الدولتين المدينتين التوأمين </a:t>
            </a:r>
            <a:r>
              <a:rPr lang="ar-SA" sz="2800" dirty="0" err="1"/>
              <a:t>تنوشتيتلان</a:t>
            </a:r>
            <a:r>
              <a:rPr lang="ar-SA" sz="2800" dirty="0"/>
              <a:t> </a:t>
            </a:r>
            <a:r>
              <a:rPr lang="ar-SA" sz="2800" dirty="0" err="1"/>
              <a:t>وتلتلولكو</a:t>
            </a:r>
            <a:r>
              <a:rPr lang="ar-SA" sz="2800" dirty="0"/>
              <a:t>. وكانت المدينتان قد قطعتا شوطاً كبيرا في تقدمهما الحضاري حين وصل إليهما الغزاة الإسبان سنة </a:t>
            </a:r>
            <a:r>
              <a:rPr lang="ar-SA" sz="2800" dirty="0" smtClean="0"/>
              <a:t>1521م</a:t>
            </a:r>
            <a:r>
              <a:rPr lang="ar-SA" sz="2800" dirty="0"/>
              <a:t>. ولكل منهما طابعها المميز، فقد كانت </a:t>
            </a:r>
            <a:r>
              <a:rPr lang="ar-SA" sz="2800" dirty="0" err="1"/>
              <a:t>تنوشتيتلان</a:t>
            </a:r>
            <a:r>
              <a:rPr lang="ar-SA" sz="2800" dirty="0"/>
              <a:t> مركزاً سياسياً وحاضرة امبراطورية متسعة، وكانت </a:t>
            </a:r>
            <a:r>
              <a:rPr lang="ar-SA" sz="2800" dirty="0" err="1"/>
              <a:t>تلتلولكو</a:t>
            </a:r>
            <a:r>
              <a:rPr lang="ar-SA" sz="2800" dirty="0"/>
              <a:t> مركزا تجارياً واقتصادياً </a:t>
            </a:r>
            <a:r>
              <a:rPr lang="ar-SA" sz="2800" dirty="0" smtClean="0"/>
              <a:t>مزدهراً. </a:t>
            </a:r>
            <a:r>
              <a:rPr lang="ar-SA" sz="2800" dirty="0"/>
              <a:t>وكم كانت دهشة الغزاة كبيرة لحجم هاتين المدينتين ومعابدهما وقصورهما وأسواقهما وطرقاتهما التي تصل بينهما وبين البر الرئيس، وقد قدر عدد سكانهما بين 15555 و10555 نسمة، وذكرت بعض المصادر أرقاماً أخرى مبالغاً فيها.</a:t>
            </a:r>
            <a:endParaRPr lang="en-US" sz="2800" dirty="0"/>
          </a:p>
          <a:p>
            <a:r>
              <a:rPr lang="ar-SA" sz="2800" dirty="0"/>
              <a:t>طور الأزتك نظام الري واستعملوا الأسمدة. لم يعرف الفلاحون </a:t>
            </a:r>
            <a:r>
              <a:rPr lang="ar-SA" sz="2800" dirty="0" smtClean="0"/>
              <a:t>المحراث</a:t>
            </a:r>
            <a:endParaRPr lang="ar-SA" sz="2800" dirty="0">
              <a:cs typeface="+mj-cs"/>
            </a:endParaRPr>
          </a:p>
        </p:txBody>
      </p:sp>
    </p:spTree>
    <p:extLst>
      <p:ext uri="{BB962C8B-B14F-4D97-AF65-F5344CB8AC3E}">
        <p14:creationId xmlns:p14="http://schemas.microsoft.com/office/powerpoint/2010/main" val="2946713567"/>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7931224" cy="1162050"/>
          </a:xfrm>
          <a:effectLst>
            <a:glow rad="228600">
              <a:schemeClr val="accent1">
                <a:satMod val="175000"/>
                <a:alpha val="40000"/>
              </a:schemeClr>
            </a:glow>
          </a:effectLst>
        </p:spPr>
        <p:txBody>
          <a:bodyPr>
            <a:normAutofit/>
          </a:bodyPr>
          <a:lstStyle/>
          <a:p>
            <a:pPr algn="ctr"/>
            <a:r>
              <a:rPr lang="ar-SA" sz="2800" dirty="0" smtClean="0"/>
              <a:t>الازتك </a:t>
            </a:r>
            <a:endParaRPr lang="ar-SA" sz="2800" dirty="0"/>
          </a:p>
        </p:txBody>
      </p:sp>
      <p:sp>
        <p:nvSpPr>
          <p:cNvPr id="4" name="عنصر نائب للمحتوى 3"/>
          <p:cNvSpPr>
            <a:spLocks noGrp="1"/>
          </p:cNvSpPr>
          <p:nvPr>
            <p:ph sz="half" idx="1"/>
          </p:nvPr>
        </p:nvSpPr>
        <p:spPr>
          <a:xfrm>
            <a:off x="971600" y="1700808"/>
            <a:ext cx="7344816" cy="4248472"/>
          </a:xfrm>
        </p:spPr>
        <p:style>
          <a:lnRef idx="1">
            <a:schemeClr val="accent1"/>
          </a:lnRef>
          <a:fillRef idx="3">
            <a:schemeClr val="accent1"/>
          </a:fillRef>
          <a:effectRef idx="2">
            <a:schemeClr val="accent1"/>
          </a:effectRef>
          <a:fontRef idx="minor">
            <a:schemeClr val="lt1"/>
          </a:fontRef>
        </p:style>
        <p:txBody>
          <a:bodyPr>
            <a:normAutofit fontScale="85000" lnSpcReduction="10000"/>
          </a:bodyPr>
          <a:lstStyle/>
          <a:p>
            <a:r>
              <a:rPr lang="ar-SA" dirty="0"/>
              <a:t>ولكنهم كانوا </a:t>
            </a:r>
            <a:r>
              <a:rPr lang="ar-SA" dirty="0" smtClean="0"/>
              <a:t>يضعون البذور </a:t>
            </a:r>
            <a:r>
              <a:rPr lang="ar-SA" dirty="0"/>
              <a:t>في حفر صغيرة. وكانوا يصنعون الفخار والسلال. وكانت </a:t>
            </a:r>
            <a:r>
              <a:rPr lang="ar-SA" dirty="0" smtClean="0"/>
              <a:t>المرأة تطحن </a:t>
            </a:r>
            <a:r>
              <a:rPr lang="ar-SA" dirty="0"/>
              <a:t>الذرة </a:t>
            </a:r>
            <a:r>
              <a:rPr lang="ar-SA" dirty="0" smtClean="0"/>
              <a:t>بالرحة</a:t>
            </a:r>
            <a:r>
              <a:rPr lang="ar-SA" dirty="0"/>
              <a:t> </a:t>
            </a:r>
            <a:r>
              <a:rPr lang="ar-SA" dirty="0" smtClean="0"/>
              <a:t>الحجرية</a:t>
            </a:r>
            <a:r>
              <a:rPr lang="ar-SA" dirty="0"/>
              <a:t>. لم يكن يعرفون العملات المعدنية. ولكن كانوا يستعملون حبات الكاكاو والملابس القطنية والملح في البيع والشراء بها. ولم يكن لدى الأزتك العربات على العجل ولا حيوانات للجر. ولكن كانوا يستعملون قوارب صغير من جذوع الأشجار المحفورة(قوارب </a:t>
            </a:r>
            <a:r>
              <a:rPr lang="ar-SA" dirty="0" err="1"/>
              <a:t>الكانو</a:t>
            </a:r>
            <a:r>
              <a:rPr lang="ar-SA" dirty="0"/>
              <a:t>) أو علي ظهور الحمالين الذين كانوا يسيرون في قوافل وأمامهم التجار. وكانت قوافل الحمالين يحرسها مسلحون. وكان التجار يعملون في الجاسوسية لحساب الإمبراطورية ولاسيما في المدن التي كانوا يبيعون فيها والتي كانت لا تخضع للأزتك.</a:t>
            </a:r>
            <a:endParaRPr lang="en-US" dirty="0"/>
          </a:p>
        </p:txBody>
      </p:sp>
    </p:spTree>
    <p:extLst>
      <p:ext uri="{BB962C8B-B14F-4D97-AF65-F5344CB8AC3E}">
        <p14:creationId xmlns:p14="http://schemas.microsoft.com/office/powerpoint/2010/main" val="1176263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9632" y="116632"/>
            <a:ext cx="5832648" cy="1268006"/>
          </a:xfrm>
          <a:effectLst>
            <a:glow rad="63500">
              <a:schemeClr val="accent4">
                <a:satMod val="175000"/>
                <a:alpha val="40000"/>
              </a:schemeClr>
            </a:glow>
            <a:outerShdw blurRad="63500" dist="25400" dir="5400000" rotWithShape="0">
              <a:srgbClr val="000000">
                <a:alpha val="43137"/>
              </a:srgbClr>
            </a:outerShdw>
            <a:softEdge rad="317500"/>
          </a:effectLst>
        </p:spPr>
        <p:style>
          <a:lnRef idx="1">
            <a:schemeClr val="accent2"/>
          </a:lnRef>
          <a:fillRef idx="2">
            <a:schemeClr val="accent2"/>
          </a:fillRef>
          <a:effectRef idx="1">
            <a:schemeClr val="accent2"/>
          </a:effectRef>
          <a:fontRef idx="minor">
            <a:schemeClr val="dk1"/>
          </a:fontRef>
        </p:style>
        <p:txBody>
          <a:bodyPr>
            <a:normAutofit/>
          </a:bodyPr>
          <a:lstStyle/>
          <a:p>
            <a:pPr algn="ctr"/>
            <a:r>
              <a:rPr lang="ar-SA" sz="2800" dirty="0" smtClean="0"/>
              <a:t>الحياة الاجتماعية </a:t>
            </a:r>
            <a:endParaRPr lang="ar-SA" sz="2800" dirty="0"/>
          </a:p>
        </p:txBody>
      </p:sp>
      <p:sp>
        <p:nvSpPr>
          <p:cNvPr id="4" name="عنصر نائب للمحتوى 3"/>
          <p:cNvSpPr>
            <a:spLocks noGrp="1"/>
          </p:cNvSpPr>
          <p:nvPr>
            <p:ph sz="half" idx="1"/>
          </p:nvPr>
        </p:nvSpPr>
        <p:spPr>
          <a:xfrm>
            <a:off x="251520" y="1772816"/>
            <a:ext cx="8208912" cy="4536504"/>
          </a:xfrm>
          <a:effectLst>
            <a:outerShdw blurRad="76200" dir="13500000" sy="23000" kx="1200000" algn="br" rotWithShape="0">
              <a:prstClr val="black">
                <a:alpha val="20000"/>
              </a:prstClr>
            </a:outerShdw>
          </a:effectLst>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just"/>
            <a:r>
              <a:rPr lang="ar-SA" dirty="0"/>
              <a:t>كان للأزتيك تنظيم اجتماعي يملك مقومات التطور وله صفة المجتمع العسكري، فكل </a:t>
            </a:r>
            <a:r>
              <a:rPr lang="ar-SA" dirty="0" smtClean="0"/>
              <a:t>أفراده مجندون </a:t>
            </a:r>
            <a:r>
              <a:rPr lang="ar-SA" dirty="0"/>
              <a:t>للقتال من أجله، ويتألف المجتمع من طبقتين، تضم الأولى منهما النبلاء والكهنة والتجار وتضم الطبقة الثانية العامة والحرفيين والأقنان، ويمارس الجميع نشاطهم وفق نظام محدد. وللمرأة حقوقها المعترف بها، ويقوم رباط الزوجية على أساس زوج واحد لزوجة واحدة ويخضع لقواعد مقدسة. ويتوزع السكان أحياء المدينة بحسب طبقاتهم ومهنهم.</a:t>
            </a:r>
            <a:endParaRPr lang="en-US" dirty="0"/>
          </a:p>
          <a:p>
            <a:pPr algn="just"/>
            <a:r>
              <a:rPr lang="ar-SA" dirty="0"/>
              <a:t>فللتجار أحياؤهم وللصناع المتخصصين أحياؤهم. وكان التجار يحتلون موقعاً مميزا في المجتمع ولهم علاقات تجارية خارجية مع الشعوب الأخرى. وكانوا في أثناء تجوالهم يقومون </a:t>
            </a:r>
            <a:r>
              <a:rPr lang="ar-SA" dirty="0" smtClean="0"/>
              <a:t>بمهمات</a:t>
            </a:r>
            <a:r>
              <a:rPr lang="ar-SA" dirty="0"/>
              <a:t> </a:t>
            </a:r>
            <a:r>
              <a:rPr lang="ar-SA" dirty="0" smtClean="0"/>
              <a:t>الاطلاع </a:t>
            </a:r>
            <a:r>
              <a:rPr lang="ar-SA" dirty="0"/>
              <a:t>والاستطلاع.</a:t>
            </a:r>
            <a:endParaRPr lang="en-US" dirty="0"/>
          </a:p>
          <a:p>
            <a:pPr algn="just"/>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365260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7787208" cy="979974"/>
          </a:xfrm>
          <a:effectLst>
            <a:glow rad="139700">
              <a:schemeClr val="accent6">
                <a:satMod val="175000"/>
                <a:alpha val="40000"/>
              </a:schemeClr>
            </a:glow>
            <a:outerShdw blurRad="63500" dist="25400" dir="5400000" rotWithShape="0">
              <a:srgbClr val="000000">
                <a:alpha val="43137"/>
              </a:srgbClr>
            </a:outerShdw>
          </a:effectLst>
        </p:spPr>
        <p:style>
          <a:lnRef idx="1">
            <a:schemeClr val="accent3"/>
          </a:lnRef>
          <a:fillRef idx="2">
            <a:schemeClr val="accent3"/>
          </a:fillRef>
          <a:effectRef idx="1">
            <a:schemeClr val="accent3"/>
          </a:effectRef>
          <a:fontRef idx="minor">
            <a:schemeClr val="dk1"/>
          </a:fontRef>
        </p:style>
        <p:txBody>
          <a:bodyPr>
            <a:normAutofit/>
          </a:bodyPr>
          <a:lstStyle/>
          <a:p>
            <a:pPr algn="ctr"/>
            <a:r>
              <a:rPr lang="ar-SA" sz="2800" dirty="0" smtClean="0"/>
              <a:t>الحياة العسكرية </a:t>
            </a:r>
            <a:endParaRPr lang="ar-SA" sz="2800" dirty="0"/>
          </a:p>
        </p:txBody>
      </p:sp>
      <p:sp>
        <p:nvSpPr>
          <p:cNvPr id="4" name="عنصر نائب للمحتوى 3"/>
          <p:cNvSpPr>
            <a:spLocks noGrp="1"/>
          </p:cNvSpPr>
          <p:nvPr>
            <p:ph sz="half" idx="1"/>
          </p:nvPr>
        </p:nvSpPr>
        <p:spPr>
          <a:xfrm>
            <a:off x="457200" y="1700808"/>
            <a:ext cx="8153400" cy="4425355"/>
          </a:xfrm>
          <a:effectLst>
            <a:outerShdw blurRad="76200" dir="13500000" sy="23000" kx="1200000" algn="br" rotWithShape="0">
              <a:prstClr val="black">
                <a:alpha val="20000"/>
              </a:prstClr>
            </a:outerShdw>
          </a:effectLst>
        </p:spPr>
        <p:style>
          <a:lnRef idx="1">
            <a:schemeClr val="accent5"/>
          </a:lnRef>
          <a:fillRef idx="2">
            <a:schemeClr val="accent5"/>
          </a:fillRef>
          <a:effectRef idx="1">
            <a:schemeClr val="accent5"/>
          </a:effectRef>
          <a:fontRef idx="minor">
            <a:schemeClr val="dk1"/>
          </a:fontRef>
        </p:style>
        <p:txBody>
          <a:bodyPr>
            <a:normAutofit/>
          </a:bodyPr>
          <a:lstStyle/>
          <a:p>
            <a:pPr algn="just"/>
            <a:r>
              <a:rPr lang="ar-SA" sz="2800" dirty="0"/>
              <a:t>أما الحياة السياسية فيقوم الملك على </a:t>
            </a:r>
            <a:r>
              <a:rPr lang="ar-SA" sz="2800" dirty="0" smtClean="0"/>
              <a:t>رأسها </a:t>
            </a:r>
            <a:r>
              <a:rPr lang="ar-SA" sz="2800" dirty="0"/>
              <a:t>حاكماً مطلقاً يتصرف </a:t>
            </a:r>
            <a:r>
              <a:rPr lang="ar-SA" sz="2800" dirty="0" smtClean="0"/>
              <a:t>بمقدرات الدولة </a:t>
            </a:r>
            <a:r>
              <a:rPr lang="ar-SA" sz="2800" dirty="0"/>
              <a:t>ويضطلع (زعيم الرجال) </a:t>
            </a:r>
            <a:r>
              <a:rPr lang="ar-SA" sz="2800" dirty="0" smtClean="0"/>
              <a:t>بمسؤولياتها وله </a:t>
            </a:r>
            <a:r>
              <a:rPr lang="ar-SA" sz="2800" dirty="0"/>
              <a:t>قداسة الآلهة، ويليه النبلاء وقادة الجيش ومستشاروه وسف آراؤه وقضاته. ويساعد الملك أربعة نبلاء يمثلون أحياء العاصمة الأربعة ووزير أول يرمز إليه بالأفعى ويكلف الشؤون الداخلية، كما يساعده كذلك مجلس </a:t>
            </a:r>
            <a:r>
              <a:rPr lang="ar-SA" sz="2800" dirty="0" smtClean="0"/>
              <a:t>للنبلاء</a:t>
            </a:r>
            <a:r>
              <a:rPr lang="ar-SA" sz="2800" dirty="0"/>
              <a:t> </a:t>
            </a:r>
            <a:r>
              <a:rPr lang="ar-SA" sz="2800" dirty="0" smtClean="0"/>
              <a:t>وله </a:t>
            </a:r>
            <a:r>
              <a:rPr lang="ar-SA" sz="2800" dirty="0"/>
              <a:t>صفة استشارية. وينتخب الملك نظرياً من بين أفراد الأسرة المالكة، ولكن المنصب كان وراثياً في واقع الأمر، وينتقل من الأخ إلى أخيه ثم إلى ابن الأخ الأكبر وهكذا.</a:t>
            </a:r>
            <a:endParaRPr lang="en-US" sz="2800" dirty="0"/>
          </a:p>
          <a:p>
            <a:pPr algn="just"/>
            <a:endParaRPr lang="ar-SA" sz="2800" dirty="0"/>
          </a:p>
        </p:txBody>
      </p:sp>
    </p:spTree>
    <p:extLst>
      <p:ext uri="{BB962C8B-B14F-4D97-AF65-F5344CB8AC3E}">
        <p14:creationId xmlns:p14="http://schemas.microsoft.com/office/powerpoint/2010/main" val="1340653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51720" y="476672"/>
            <a:ext cx="3810000" cy="1162050"/>
          </a:xfrm>
        </p:spPr>
        <p:txBody>
          <a:bodyPr/>
          <a:lstStyle/>
          <a:p>
            <a:r>
              <a:rPr lang="ar-SA" sz="4000" dirty="0"/>
              <a:t>الدين</a:t>
            </a:r>
            <a:r>
              <a:rPr lang="en-US" dirty="0"/>
              <a:t/>
            </a:r>
            <a:br>
              <a:rPr lang="en-US" dirty="0"/>
            </a:br>
            <a:endParaRPr lang="ar-SA" dirty="0"/>
          </a:p>
        </p:txBody>
      </p:sp>
      <p:sp>
        <p:nvSpPr>
          <p:cNvPr id="4" name="عنصر نائب للمحتوى 3"/>
          <p:cNvSpPr>
            <a:spLocks noGrp="1"/>
          </p:cNvSpPr>
          <p:nvPr>
            <p:ph sz="half" idx="1"/>
          </p:nvPr>
        </p:nvSpPr>
        <p:spPr>
          <a:xfrm>
            <a:off x="251520" y="1772816"/>
            <a:ext cx="8359080" cy="4536503"/>
          </a:xfrm>
          <a:solidFill>
            <a:schemeClr val="accent3">
              <a:lumMod val="40000"/>
              <a:lumOff val="60000"/>
            </a:schemeClr>
          </a:solidFill>
          <a:effectLst>
            <a:innerShdw blurRad="63500" dist="50800" dir="8100000">
              <a:prstClr val="black">
                <a:alpha val="50000"/>
              </a:prstClr>
            </a:innerShdw>
          </a:effectLst>
        </p:spPr>
        <p:txBody>
          <a:bodyPr>
            <a:normAutofit fontScale="85000" lnSpcReduction="20000"/>
          </a:bodyPr>
          <a:lstStyle/>
          <a:p>
            <a:pPr algn="just"/>
            <a:r>
              <a:rPr lang="ar-SA" dirty="0" smtClean="0"/>
              <a:t>كان </a:t>
            </a:r>
            <a:r>
              <a:rPr lang="ar-SA" dirty="0"/>
              <a:t>للدين أهمية فائقة في حياة الأزتك. وكَرس الناس معظم أوقاتهم للعبادة، حتى أنهم كانوا يشنون الحروب، بصورة رئيسية بغية الحصول على أسرى يقدمونهم </a:t>
            </a:r>
            <a:r>
              <a:rPr lang="ar-SA" dirty="0" smtClean="0"/>
              <a:t>قرابين </a:t>
            </a:r>
            <a:r>
              <a:rPr lang="ar-SA" dirty="0"/>
              <a:t>لآلهتهم.</a:t>
            </a:r>
            <a:endParaRPr lang="en-US" dirty="0"/>
          </a:p>
          <a:p>
            <a:pPr algn="just"/>
            <a:r>
              <a:rPr lang="ar-SA" dirty="0"/>
              <a:t>عبد الأزتك مئات من الآلهة. وكانوا يزعمون بأن لكل واحد منها سيطرة على حركة أو أكثر من الحركات البشرية، أو على مظهر أو أكثر من مظاهر الطبيعة. ولما كان اقتصاد الأزتك يعتمد على الزراعة كان لشعبهم عدد كبير من الآلهة الزراعية، منها </a:t>
            </a:r>
            <a:r>
              <a:rPr lang="ar-SA" dirty="0" err="1"/>
              <a:t>سنتيوتل</a:t>
            </a:r>
            <a:r>
              <a:rPr lang="ar-SA" dirty="0"/>
              <a:t> للذُرة، </a:t>
            </a:r>
            <a:r>
              <a:rPr lang="ar-SA" dirty="0" err="1"/>
              <a:t>تلانوك</a:t>
            </a:r>
            <a:r>
              <a:rPr lang="ar-SA" dirty="0"/>
              <a:t> للمطر والخصب، </a:t>
            </a:r>
            <a:r>
              <a:rPr lang="ar-SA" dirty="0" smtClean="0"/>
              <a:t>ازيب </a:t>
            </a:r>
            <a:r>
              <a:rPr lang="ar-SA" dirty="0"/>
              <a:t>توتك للربيع واحياء الأرض.</a:t>
            </a:r>
            <a:endParaRPr lang="en-US" dirty="0"/>
          </a:p>
          <a:p>
            <a:pPr algn="just"/>
            <a:r>
              <a:rPr lang="ar-SA" dirty="0"/>
              <a:t>كان للأزتك الكثير من الطقوس الدينية، ويُقام أكثرها أهمية أيام الزراعة والحصاد، ومناسبات أخرى خلال السنة </a:t>
            </a:r>
            <a:r>
              <a:rPr lang="ar-SA" dirty="0" smtClean="0"/>
              <a:t>الزراعية. </a:t>
            </a:r>
            <a:r>
              <a:rPr lang="ar-SA" dirty="0"/>
              <a:t>وكان العديد من هذه الطقوس الدينية تهدف إلى ضمان محاصيل وفيرة حسبما كانوا </a:t>
            </a:r>
            <a:r>
              <a:rPr lang="ar-SA" dirty="0" err="1"/>
              <a:t>يعتقدونه</a:t>
            </a:r>
            <a:r>
              <a:rPr lang="ar-SA" dirty="0"/>
              <a:t> من عطف آلهتهم.</a:t>
            </a:r>
            <a:endParaRPr lang="en-US" dirty="0"/>
          </a:p>
          <a:p>
            <a:endParaRPr lang="ar-SA" dirty="0"/>
          </a:p>
        </p:txBody>
      </p:sp>
    </p:spTree>
    <p:extLst>
      <p:ext uri="{BB962C8B-B14F-4D97-AF65-F5344CB8AC3E}">
        <p14:creationId xmlns:p14="http://schemas.microsoft.com/office/powerpoint/2010/main" val="754856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3600" dirty="0"/>
              <a:t>الدين</a:t>
            </a:r>
            <a:r>
              <a:rPr lang="en-US" dirty="0"/>
              <a:t/>
            </a:r>
            <a:br>
              <a:rPr lang="en-US" dirty="0"/>
            </a:br>
            <a:endParaRPr lang="ar-SA" dirty="0"/>
          </a:p>
        </p:txBody>
      </p:sp>
      <p:sp>
        <p:nvSpPr>
          <p:cNvPr id="4" name="عنصر نائب للمحتوى 3"/>
          <p:cNvSpPr>
            <a:spLocks noGrp="1"/>
          </p:cNvSpPr>
          <p:nvPr>
            <p:ph sz="half" idx="1"/>
          </p:nvPr>
        </p:nvSpPr>
        <p:spPr>
          <a:xfrm>
            <a:off x="457200" y="1412776"/>
            <a:ext cx="8153400" cy="4713387"/>
          </a:xfrm>
          <a:solidFill>
            <a:srgbClr val="0070C0"/>
          </a:solidFill>
        </p:spPr>
        <p:txBody>
          <a:bodyPr>
            <a:normAutofit/>
          </a:bodyPr>
          <a:lstStyle/>
          <a:p>
            <a:pPr algn="just"/>
            <a:r>
              <a:rPr lang="ar-SA" dirty="0">
                <a:effectLst>
                  <a:glow rad="228600">
                    <a:schemeClr val="accent2">
                      <a:satMod val="175000"/>
                      <a:alpha val="40000"/>
                    </a:schemeClr>
                  </a:glow>
                </a:effectLst>
              </a:rPr>
              <a:t>أَدت القرابين البشرية دورا أساسيًا في معظم الطقوس الدينية. وكان الكهنة يشقون صدر الضحية الحية وينتزعون منها القلب، إذ كانوا يعتقدون أن آلهتهم تحتاج إلى قلوب ودماء بشرية كي تبقى قوية. وكان المتعبدون يأكلون، أحيانًا، أجزاء من جسد الضحية. وربما كانوا يعتقدون أيضًا أن قوة الشخص الميت وشجاعته تنتقل إلى كل من يأكل لحمه. وكان معظم الضحايا من أسرى الحروب أو العبيد، ولكن الأزتك كانوا يضحون بأولادهم لإلههم </a:t>
            </a:r>
            <a:r>
              <a:rPr lang="ar-SA" dirty="0" err="1">
                <a:effectLst>
                  <a:glow rad="228600">
                    <a:schemeClr val="accent2">
                      <a:satMod val="175000"/>
                      <a:alpha val="40000"/>
                    </a:schemeClr>
                  </a:glow>
                </a:effectLst>
              </a:rPr>
              <a:t>تيالوك</a:t>
            </a:r>
            <a:r>
              <a:rPr lang="ar-SA" dirty="0">
                <a:effectLst>
                  <a:glow rad="228600">
                    <a:schemeClr val="accent2">
                      <a:satMod val="175000"/>
                      <a:alpha val="40000"/>
                    </a:schemeClr>
                  </a:glow>
                </a:effectLst>
              </a:rPr>
              <a:t>.</a:t>
            </a:r>
            <a:endParaRPr lang="en-US" dirty="0">
              <a:effectLst>
                <a:glow rad="228600">
                  <a:schemeClr val="accent2">
                    <a:satMod val="175000"/>
                    <a:alpha val="40000"/>
                  </a:schemeClr>
                </a:glow>
              </a:effectLst>
            </a:endParaRPr>
          </a:p>
          <a:p>
            <a:pPr algn="just"/>
            <a:endParaRPr lang="ar-SA" dirty="0"/>
          </a:p>
        </p:txBody>
      </p:sp>
    </p:spTree>
    <p:extLst>
      <p:ext uri="{BB962C8B-B14F-4D97-AF65-F5344CB8AC3E}">
        <p14:creationId xmlns:p14="http://schemas.microsoft.com/office/powerpoint/2010/main" val="2450845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1906</TotalTime>
  <Words>995</Words>
  <Application>Microsoft Office PowerPoint</Application>
  <PresentationFormat>عرض على الشاشة (3:4)‏</PresentationFormat>
  <Paragraphs>41</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انقلاب</vt:lpstr>
      <vt:lpstr>  الحضارات الامريكية القديمة  (حضارة الازتك) /المرحلة الثانية /قسم التاريخ اعداد المدرس الدكتور ذكرى عواد  </vt:lpstr>
      <vt:lpstr>الاستفادة اكثر مراجعة المصادر   </vt:lpstr>
      <vt:lpstr>حضارة الازتك </vt:lpstr>
      <vt:lpstr>عرض تقديمي في PowerPoint</vt:lpstr>
      <vt:lpstr>الازتك </vt:lpstr>
      <vt:lpstr>الحياة الاجتماعية </vt:lpstr>
      <vt:lpstr>الحياة العسكرية </vt:lpstr>
      <vt:lpstr>الدين </vt:lpstr>
      <vt:lpstr>الدين </vt:lpstr>
      <vt:lpstr>صور تدل على معتقدات شعب الازتك </vt:lpstr>
      <vt:lpstr>الدين </vt:lpstr>
      <vt:lpstr>الدين </vt:lpstr>
      <vt:lpstr>الدين </vt:lpstr>
      <vt:lpstr>الحياة الأسرية </vt:lpstr>
      <vt:lpstr>الطعام </vt:lpstr>
      <vt:lpstr>الملابس </vt:lpstr>
      <vt:lpstr>المأوى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التربية للعلوم الإنسانية  قسم التاريخ       محاضرات  منهج البحـث العلمي الـتاريخي   مدرس المادة : نضال محمد قمبر</dc:title>
  <dc:creator>rwaaa</dc:creator>
  <cp:lastModifiedBy>HMF</cp:lastModifiedBy>
  <cp:revision>117</cp:revision>
  <dcterms:created xsi:type="dcterms:W3CDTF">2016-02-06T06:48:33Z</dcterms:created>
  <dcterms:modified xsi:type="dcterms:W3CDTF">2023-03-16T08:59:44Z</dcterms:modified>
</cp:coreProperties>
</file>